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497" r:id="rId3"/>
    <p:sldId id="498" r:id="rId4"/>
    <p:sldId id="499" r:id="rId5"/>
    <p:sldId id="488" r:id="rId6"/>
    <p:sldId id="417" r:id="rId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CFE9"/>
    <a:srgbClr val="F01E1E"/>
    <a:srgbClr val="004AAD"/>
    <a:srgbClr val="3432CB"/>
    <a:srgbClr val="5271FF"/>
    <a:srgbClr val="B7DEE8"/>
    <a:srgbClr val="FFFFFF"/>
    <a:srgbClr val="FFD0DA"/>
    <a:srgbClr val="A1C3F8"/>
    <a:srgbClr val="418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EEEE20-7A43-4B45-89C6-3F9E91BD7F0A}" v="1" dt="2026-06-03T08:21:59.70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5064" autoAdjust="0"/>
  </p:normalViewPr>
  <p:slideViewPr>
    <p:cSldViewPr>
      <p:cViewPr varScale="1">
        <p:scale>
          <a:sx n="101" d="100"/>
          <a:sy n="101" d="100"/>
        </p:scale>
        <p:origin x="1064" y="4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95238-26E1-4BC2-A9E4-0CC2361A151F}" type="datetimeFigureOut">
              <a:rPr lang="en-GB" smtClean="0"/>
              <a:t>03/06/2026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20639-5664-4322-8850-886683424E8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6702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portfraud.police.uk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20639-5664-4322-8850-886683424E8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9859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C0C85-3EFB-9ACB-F35A-08D34968B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7EDFBF-3B13-3AE0-FB14-1A2EBB59E5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A7C747-8A6E-B03E-A399-1215B4C7AE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ECBB19-8F3F-4647-04D3-FC684F08A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20639-5664-4322-8850-886683424E88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1588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392B5-7CF7-7848-E26F-CC7F71979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D31A98-8E7F-09E6-9D91-7DB104E4A4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568D29-3EA2-FA38-FB03-125444E0B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 CARD SWAP FRAUD ACTION PLAN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Obtain an alternative laptop, tablet, or phone 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 a list of phone numbers for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3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Banks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3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Financial Accounts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3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Phone Provider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ATTACK SUSPECTED!!!  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Confirm the attack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Service or SOS Only on phone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Communications stop unexpectedly 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Locked out of APPS/accounts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 everything you do from now on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 a notebook/paper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 someone else to work through this with you – a second pair of eyes helps anyone 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 down date/time of everything you do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 down names/organisations of people you speak with 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 notes on each call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Complete in order…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Lock down bank accounts 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159 or the number on the back of your card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Request account freezes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 the same for any other financial account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Contact your phone provider 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 SIM Swap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Request reverse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Secure your email accounts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Login and change passwords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Remove your phone number from any 2SV/2FA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forwarding settings and remove any unwanted settings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Enable 2SV/2FA with an authenticator APP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 passwords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Email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Bank &amp; Finance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Social Media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Online Shopping 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Anything else connected to your phone number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Enable 2SV/2FA with authenticator APPs from now on 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 to the Police 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www.reportfraud.police.uk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Place a credit freeze with Experian, Equifax etc.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extra security to mobile phone account (pin, face ID) 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your credit report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Register with CIFAS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Contact insurer if you have any relevant cover 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41C07-A13A-A518-935D-0EFEF0EE9F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20639-5664-4322-8850-886683424E88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320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9066A-9CB2-0EDE-3E4C-B0D13124C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3EBC56-6D9D-BEE6-43D5-FAA1F29BD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C7E447-7520-3B0A-227D-3EC01DBD5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287B8-A53D-8D08-11CB-28873A18C8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20639-5664-4322-8850-886683424E8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28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F2C12-263E-9E32-1E1B-C7AFF9641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962998-C72D-09CC-AE0E-C75A0EEED3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664D4-7E17-B4B5-C010-811075A01B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938F6-FA42-30D9-75B3-A9BE4B6C51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20639-5664-4322-8850-886683424E8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0814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00AFE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00AFE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5988" y="339852"/>
            <a:ext cx="11000994" cy="617601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33643" y="504482"/>
            <a:ext cx="5918454" cy="104161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13475" y="684276"/>
            <a:ext cx="5563362" cy="68656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00AFE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00AFE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0B0C2-D9B2-D1D5-C405-30246A8C2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8683F6-CA0B-A9C4-49D9-A9FEE9CE30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73225-762F-F26C-DF89-219694AA8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A5D9-A8D0-412E-906D-4BA194730177}" type="datetimeFigureOut">
              <a:rPr lang="en-GB" smtClean="0"/>
              <a:t>03/06/2026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54E39-6F4B-FA57-4463-59DDB868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851D6-92BE-7265-ACA3-B2FF878F6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2FEC8-C28F-47F1-8EB8-D32D02DABD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7213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2808" y="474090"/>
            <a:ext cx="2894965" cy="200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00AFE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81496" y="1336039"/>
            <a:ext cx="6073775" cy="2785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reportfraud.police.uk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6485" y="1621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073" y="2539643"/>
            <a:ext cx="10602595" cy="1360629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br>
              <a:rPr lang="en-GB" sz="44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40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Emerging Trends &amp; Campaigns – June 2026</a:t>
            </a:r>
            <a:endParaRPr sz="4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073" y="3670504"/>
            <a:ext cx="6856327" cy="1843453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4765">
              <a:lnSpc>
                <a:spcPct val="100000"/>
              </a:lnSpc>
            </a:pPr>
            <a:endParaRPr lang="en-GB" sz="205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4765">
              <a:lnSpc>
                <a:spcPct val="100000"/>
              </a:lnSpc>
            </a:pPr>
            <a:endParaRPr lang="en-GB" sz="4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4765">
              <a:lnSpc>
                <a:spcPct val="100000"/>
              </a:lnSpc>
            </a:pPr>
            <a:r>
              <a:rPr sz="4000" dirty="0">
                <a:latin typeface="Helvetica" panose="020B0604020202020204" pitchFamily="34" charset="0"/>
                <a:cs typeface="Helvetica" panose="020B0604020202020204" pitchFamily="34" charset="0"/>
              </a:rPr>
              <a:t>Reading</a:t>
            </a:r>
            <a:r>
              <a:rPr sz="4000" spc="3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sz="4000" dirty="0">
                <a:latin typeface="Helvetica" panose="020B0604020202020204" pitchFamily="34" charset="0"/>
                <a:cs typeface="Helvetica" panose="020B0604020202020204" pitchFamily="34" charset="0"/>
              </a:rPr>
              <a:t>Time</a:t>
            </a:r>
            <a:r>
              <a:rPr sz="4000" spc="55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4000" spc="55" dirty="0">
                <a:latin typeface="Helvetica" panose="020B0604020202020204" pitchFamily="34" charset="0"/>
                <a:cs typeface="Helvetica" panose="020B0604020202020204" pitchFamily="34" charset="0"/>
              </a:rPr>
              <a:t>3/</a:t>
            </a:r>
            <a:r>
              <a:rPr sz="4000" spc="-10" dirty="0">
                <a:latin typeface="Helvetica" panose="020B0604020202020204" pitchFamily="34" charset="0"/>
                <a:cs typeface="Helvetica" panose="020B0604020202020204" pitchFamily="34" charset="0"/>
              </a:rPr>
              <a:t>5-minutes</a:t>
            </a:r>
            <a:endParaRPr sz="4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8622D9FD-B9C5-6B9C-3D74-1DA86980A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0600" y="838200"/>
            <a:ext cx="2174445" cy="1315658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8B23D-9CB3-4944-D018-CB4632A17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9EA2764C-22BC-9D0C-FC94-62CFAC70324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6485" y="1621"/>
            <a:ext cx="12192000" cy="6858000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5A30C751-24A5-BE3D-1AC4-9944E8C8A5B6}"/>
              </a:ext>
            </a:extLst>
          </p:cNvPr>
          <p:cNvSpPr txBox="1"/>
          <p:nvPr/>
        </p:nvSpPr>
        <p:spPr>
          <a:xfrm>
            <a:off x="535073" y="3670504"/>
            <a:ext cx="6856327" cy="612347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4765">
              <a:lnSpc>
                <a:spcPct val="100000"/>
              </a:lnSpc>
            </a:pPr>
            <a:endParaRPr lang="en-GB" sz="205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A1F5351-343C-03D0-0E03-D4A71B830CFD}"/>
              </a:ext>
            </a:extLst>
          </p:cNvPr>
          <p:cNvSpPr/>
          <p:nvPr/>
        </p:nvSpPr>
        <p:spPr>
          <a:xfrm>
            <a:off x="3124199" y="-1621"/>
            <a:ext cx="9061315" cy="6858000"/>
          </a:xfrm>
          <a:custGeom>
            <a:avLst/>
            <a:gdLst/>
            <a:ahLst/>
            <a:cxnLst/>
            <a:rect l="l" t="t" r="r" b="b"/>
            <a:pathLst>
              <a:path w="3142615" h="6858000">
                <a:moveTo>
                  <a:pt x="3142487" y="0"/>
                </a:moveTo>
                <a:lnTo>
                  <a:pt x="785622" y="0"/>
                </a:lnTo>
                <a:lnTo>
                  <a:pt x="0" y="6857998"/>
                </a:lnTo>
                <a:lnTo>
                  <a:pt x="2356865" y="6857998"/>
                </a:lnTo>
                <a:lnTo>
                  <a:pt x="3142487" y="0"/>
                </a:lnTo>
                <a:close/>
              </a:path>
            </a:pathLst>
          </a:custGeom>
          <a:solidFill>
            <a:srgbClr val="5FC1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2017F8C5-0BB1-D26C-BCBF-D626E37364E7}"/>
              </a:ext>
            </a:extLst>
          </p:cNvPr>
          <p:cNvSpPr txBox="1"/>
          <p:nvPr/>
        </p:nvSpPr>
        <p:spPr>
          <a:xfrm>
            <a:off x="5402375" y="1392636"/>
            <a:ext cx="7324698" cy="5168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565"/>
              </a:lnSpc>
              <a:spcBef>
                <a:spcPts val="100"/>
              </a:spcBef>
            </a:pPr>
            <a:r>
              <a:rPr sz="2800" u="sng" spc="-1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Contents</a:t>
            </a:r>
            <a:endParaRPr lang="en-GB" sz="2800" u="sng" spc="-1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2700">
              <a:lnSpc>
                <a:spcPts val="7565"/>
              </a:lnSpc>
              <a:spcBef>
                <a:spcPts val="100"/>
              </a:spcBef>
            </a:pPr>
            <a:endParaRPr lang="en-GB" sz="2800" u="sng" spc="-1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2700">
              <a:lnSpc>
                <a:spcPts val="7565"/>
              </a:lnSpc>
              <a:spcBef>
                <a:spcPts val="100"/>
              </a:spcBef>
            </a:pPr>
            <a:r>
              <a:rPr lang="en-GB" sz="28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Emerging Trends</a:t>
            </a:r>
          </a:p>
          <a:p>
            <a:pPr marL="12700">
              <a:lnSpc>
                <a:spcPts val="7565"/>
              </a:lnSpc>
              <a:spcBef>
                <a:spcPts val="100"/>
              </a:spcBef>
            </a:pPr>
            <a:endParaRPr lang="en-GB" sz="28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2700">
              <a:lnSpc>
                <a:spcPts val="7565"/>
              </a:lnSpc>
              <a:spcBef>
                <a:spcPts val="100"/>
              </a:spcBef>
            </a:pPr>
            <a:r>
              <a:rPr lang="en-GB" sz="28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Campaigns </a:t>
            </a:r>
            <a:endParaRPr sz="28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946785">
              <a:lnSpc>
                <a:spcPts val="1805"/>
              </a:lnSpc>
            </a:pPr>
            <a:endParaRPr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705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6301F-7ACF-0D60-33B6-8ADDA5E56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7A3CECB8-A8E3-BB0A-9619-6DC947B5FF8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6485" y="1621"/>
            <a:ext cx="12192000" cy="6858000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1828272F-87D9-074B-2956-80D1DCFF6980}"/>
              </a:ext>
            </a:extLst>
          </p:cNvPr>
          <p:cNvSpPr txBox="1"/>
          <p:nvPr/>
        </p:nvSpPr>
        <p:spPr>
          <a:xfrm>
            <a:off x="535073" y="3670504"/>
            <a:ext cx="6856327" cy="612347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4765">
              <a:lnSpc>
                <a:spcPct val="100000"/>
              </a:lnSpc>
            </a:pPr>
            <a:endParaRPr lang="en-GB" sz="205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EDF16EAB-9FDD-EB29-B932-D4013A7E22FE}"/>
              </a:ext>
            </a:extLst>
          </p:cNvPr>
          <p:cNvSpPr/>
          <p:nvPr/>
        </p:nvSpPr>
        <p:spPr>
          <a:xfrm>
            <a:off x="3124199" y="-1621"/>
            <a:ext cx="9061315" cy="6858000"/>
          </a:xfrm>
          <a:custGeom>
            <a:avLst/>
            <a:gdLst/>
            <a:ahLst/>
            <a:cxnLst/>
            <a:rect l="l" t="t" r="r" b="b"/>
            <a:pathLst>
              <a:path w="3142615" h="6858000">
                <a:moveTo>
                  <a:pt x="3142487" y="0"/>
                </a:moveTo>
                <a:lnTo>
                  <a:pt x="785622" y="0"/>
                </a:lnTo>
                <a:lnTo>
                  <a:pt x="0" y="6857998"/>
                </a:lnTo>
                <a:lnTo>
                  <a:pt x="2356865" y="6857998"/>
                </a:lnTo>
                <a:lnTo>
                  <a:pt x="3142487" y="0"/>
                </a:lnTo>
                <a:close/>
              </a:path>
            </a:pathLst>
          </a:custGeom>
          <a:solidFill>
            <a:srgbClr val="5FC1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F848A1-A753-3E1E-1BBB-F8B8BACF2BE6}"/>
              </a:ext>
            </a:extLst>
          </p:cNvPr>
          <p:cNvSpPr txBox="1"/>
          <p:nvPr/>
        </p:nvSpPr>
        <p:spPr>
          <a:xfrm>
            <a:off x="609600" y="2667000"/>
            <a:ext cx="6192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  <a:latin typeface="Helvetica" panose="020B0604020202020204"/>
                <a:cs typeface="Helvetica" panose="020B0604020202020204"/>
              </a:rPr>
              <a:t>Emerging Trends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F0BA19-0195-B8D2-2105-793E81763CDF}"/>
              </a:ext>
            </a:extLst>
          </p:cNvPr>
          <p:cNvSpPr txBox="1"/>
          <p:nvPr/>
        </p:nvSpPr>
        <p:spPr>
          <a:xfrm>
            <a:off x="4276927" y="2057400"/>
            <a:ext cx="7461115" cy="412027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u="sng" dirty="0">
                <a:latin typeface="Helvetica" panose="020B0604020202020204"/>
                <a:cs typeface="Helvetica" panose="020B0604020202020204"/>
              </a:rPr>
              <a:t>Sim Card Scams</a:t>
            </a:r>
          </a:p>
          <a:p>
            <a:endParaRPr lang="en-GB" sz="1600" dirty="0">
              <a:latin typeface="Helvetica" panose="020B0604020202020204"/>
              <a:cs typeface="Helvetica" panose="020B0604020202020204"/>
            </a:endParaRPr>
          </a:p>
          <a:p>
            <a:pPr lvl="1"/>
            <a:r>
              <a:rPr lang="en-GB" sz="1600" dirty="0">
                <a:solidFill>
                  <a:schemeClr val="dk1"/>
                </a:solidFill>
                <a:latin typeface="Helvetica" panose="020B0604020202020204"/>
                <a:cs typeface="Helvetica" panose="020B0604020202020204"/>
              </a:rPr>
              <a:t>Criminals take control of the victim’s phone by tricking the victim’s network provider into relocating the victims account to a device operated by the criminal </a:t>
            </a:r>
          </a:p>
          <a:p>
            <a:pPr lvl="1"/>
            <a:endParaRPr lang="en-GB" sz="1600" dirty="0">
              <a:latin typeface="Helvetica" panose="020B0604020202020204"/>
              <a:cs typeface="Helvetica" panose="020B0604020202020204"/>
            </a:endParaRPr>
          </a:p>
          <a:p>
            <a:pPr lvl="0"/>
            <a:r>
              <a:rPr lang="en-GB" sz="1600" u="sng" dirty="0">
                <a:solidFill>
                  <a:schemeClr val="dk1"/>
                </a:solidFill>
                <a:latin typeface="Helvetica" panose="020B0604020202020204"/>
                <a:cs typeface="Helvetica" panose="020B0604020202020204"/>
              </a:rPr>
              <a:t>Initial Protection  </a:t>
            </a:r>
          </a:p>
          <a:p>
            <a:pPr lvl="0"/>
            <a:endParaRPr lang="en-GB" sz="1600" u="sng" dirty="0">
              <a:solidFill>
                <a:schemeClr val="dk1"/>
              </a:solidFill>
              <a:latin typeface="Helvetica" panose="020B0604020202020204"/>
              <a:cs typeface="Helvetica" panose="020B0604020202020204"/>
            </a:endParaRPr>
          </a:p>
          <a:p>
            <a:pPr lvl="1"/>
            <a:r>
              <a:rPr lang="en-GB" sz="1600" dirty="0">
                <a:solidFill>
                  <a:schemeClr val="dk1"/>
                </a:solidFill>
                <a:latin typeface="Helvetica" panose="020B0604020202020204"/>
                <a:cs typeface="Helvetica" panose="020B0604020202020204"/>
              </a:rPr>
              <a:t>Add extra security to mobile phone account (pin, face ID) </a:t>
            </a:r>
          </a:p>
          <a:p>
            <a:pPr lvl="1"/>
            <a:r>
              <a:rPr lang="en-GB" sz="1600" dirty="0">
                <a:solidFill>
                  <a:schemeClr val="dk1"/>
                </a:solidFill>
                <a:latin typeface="Helvetica" panose="020B0604020202020204"/>
                <a:cs typeface="Helvetica" panose="020B0604020202020204"/>
              </a:rPr>
              <a:t>Use authenticator APPs for 2SV/2FA</a:t>
            </a:r>
          </a:p>
          <a:p>
            <a:pPr lvl="1"/>
            <a:r>
              <a:rPr lang="en-GB" sz="1600" dirty="0" err="1">
                <a:solidFill>
                  <a:schemeClr val="dk1"/>
                </a:solidFill>
                <a:latin typeface="Helvetica" panose="020B0604020202020204"/>
                <a:cs typeface="Helvetica" panose="020B0604020202020204"/>
              </a:rPr>
              <a:t>Opt</a:t>
            </a:r>
            <a:r>
              <a:rPr lang="en-GB" sz="1600" dirty="0">
                <a:solidFill>
                  <a:schemeClr val="dk1"/>
                </a:solidFill>
                <a:latin typeface="Helvetica" panose="020B0604020202020204"/>
                <a:cs typeface="Helvetica" panose="020B0604020202020204"/>
              </a:rPr>
              <a:t> out of the electoral roll</a:t>
            </a:r>
          </a:p>
          <a:p>
            <a:pPr lvl="1"/>
            <a:r>
              <a:rPr lang="en-GB" sz="1600" dirty="0">
                <a:solidFill>
                  <a:schemeClr val="dk1"/>
                </a:solidFill>
                <a:latin typeface="Helvetica" panose="020B0604020202020204"/>
                <a:cs typeface="Helvetica" panose="020B0604020202020204"/>
              </a:rPr>
              <a:t>Use different email account/phone number for banking/finance </a:t>
            </a:r>
          </a:p>
          <a:p>
            <a:pPr lvl="1"/>
            <a:r>
              <a:rPr lang="en-GB" sz="1600" dirty="0">
                <a:solidFill>
                  <a:schemeClr val="dk1"/>
                </a:solidFill>
                <a:latin typeface="Helvetica" panose="020B0604020202020204"/>
                <a:cs typeface="Helvetica" panose="020B0604020202020204"/>
              </a:rPr>
              <a:t>Reduce digital footprint</a:t>
            </a:r>
          </a:p>
          <a:p>
            <a:pPr lvl="1"/>
            <a:r>
              <a:rPr lang="en-GB" sz="1600" dirty="0">
                <a:solidFill>
                  <a:schemeClr val="dk1"/>
                </a:solidFill>
                <a:latin typeface="Helvetica" panose="020B0604020202020204"/>
                <a:cs typeface="Helvetica" panose="020B0604020202020204"/>
              </a:rPr>
              <a:t>Long, Strong &amp; Unique Passwords </a:t>
            </a:r>
          </a:p>
          <a:p>
            <a:pPr lvl="1"/>
            <a:endParaRPr lang="en-GB" sz="1200" dirty="0">
              <a:solidFill>
                <a:schemeClr val="dk1"/>
              </a:solidFill>
              <a:latin typeface="Helvetica" panose="020B0604020202020204"/>
              <a:cs typeface="Helvetica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51337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D2BF7-855D-078A-7AE8-51D6F16E6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E95B1AC2-6844-A71B-AC47-2B469335B25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6485" y="1621"/>
            <a:ext cx="12192000" cy="6858000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DF168EDE-98F4-588E-EDDB-1DE1DA80BA67}"/>
              </a:ext>
            </a:extLst>
          </p:cNvPr>
          <p:cNvSpPr txBox="1"/>
          <p:nvPr/>
        </p:nvSpPr>
        <p:spPr>
          <a:xfrm>
            <a:off x="535073" y="3670504"/>
            <a:ext cx="6856327" cy="612347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4765">
              <a:lnSpc>
                <a:spcPct val="100000"/>
              </a:lnSpc>
            </a:pPr>
            <a:endParaRPr lang="en-GB" sz="205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3D30117B-AFF4-AEB4-ACBA-1B8AECAC6050}"/>
              </a:ext>
            </a:extLst>
          </p:cNvPr>
          <p:cNvSpPr/>
          <p:nvPr/>
        </p:nvSpPr>
        <p:spPr>
          <a:xfrm>
            <a:off x="3124199" y="-1621"/>
            <a:ext cx="9061315" cy="6858000"/>
          </a:xfrm>
          <a:custGeom>
            <a:avLst/>
            <a:gdLst/>
            <a:ahLst/>
            <a:cxnLst/>
            <a:rect l="l" t="t" r="r" b="b"/>
            <a:pathLst>
              <a:path w="3142615" h="6858000">
                <a:moveTo>
                  <a:pt x="3142487" y="0"/>
                </a:moveTo>
                <a:lnTo>
                  <a:pt x="785622" y="0"/>
                </a:lnTo>
                <a:lnTo>
                  <a:pt x="0" y="6857998"/>
                </a:lnTo>
                <a:lnTo>
                  <a:pt x="2356865" y="6857998"/>
                </a:lnTo>
                <a:lnTo>
                  <a:pt x="3142487" y="0"/>
                </a:lnTo>
                <a:close/>
              </a:path>
            </a:pathLst>
          </a:custGeom>
          <a:solidFill>
            <a:srgbClr val="5FC1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44AA9A-3CEE-EEE9-6A0D-E9EFA0210013}"/>
              </a:ext>
            </a:extLst>
          </p:cNvPr>
          <p:cNvSpPr txBox="1"/>
          <p:nvPr/>
        </p:nvSpPr>
        <p:spPr>
          <a:xfrm>
            <a:off x="609600" y="2667000"/>
            <a:ext cx="6192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  <a:latin typeface="Helvetica" panose="020B0604020202020204"/>
                <a:cs typeface="Helvetica" panose="020B0604020202020204"/>
              </a:rPr>
              <a:t>Campaigns</a:t>
            </a:r>
            <a:r>
              <a:rPr lang="en-GB" sz="2800" b="1" dirty="0">
                <a:solidFill>
                  <a:srgbClr val="0070C0"/>
                </a:solidFill>
                <a:latin typeface="Helvetica" panose="020B0604020202020204"/>
                <a:cs typeface="Helvetica" panose="020B0604020202020204"/>
              </a:rPr>
              <a:t> </a:t>
            </a:r>
            <a:endParaRPr lang="en-GB" sz="2800" dirty="0">
              <a:latin typeface="Helvetica" panose="020B0604020202020204"/>
              <a:cs typeface="Helvetica" panose="020B060402020202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F49A6F-FE56-566F-982B-EA886904F217}"/>
              </a:ext>
            </a:extLst>
          </p:cNvPr>
          <p:cNvSpPr txBox="1"/>
          <p:nvPr/>
        </p:nvSpPr>
        <p:spPr>
          <a:xfrm>
            <a:off x="3886200" y="2928610"/>
            <a:ext cx="7461115" cy="303061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b="1" dirty="0">
                <a:latin typeface="Helvetica" panose="020B0604020202020204"/>
                <a:cs typeface="Helvetica" panose="020B0604020202020204"/>
              </a:rPr>
              <a:t>New:</a:t>
            </a:r>
            <a:r>
              <a:rPr lang="en-GB" sz="1600" dirty="0">
                <a:latin typeface="Helvetica" panose="020B0604020202020204"/>
                <a:cs typeface="Helvetica" panose="020B0604020202020204"/>
              </a:rPr>
              <a:t> </a:t>
            </a:r>
          </a:p>
          <a:p>
            <a:endParaRPr lang="en-GB" sz="1600" dirty="0">
              <a:latin typeface="Helvetica" panose="020B0604020202020204"/>
              <a:cs typeface="Helvetica" panose="020B0604020202020204"/>
            </a:endParaRPr>
          </a:p>
          <a:p>
            <a:r>
              <a:rPr lang="en-GB" sz="1600" dirty="0">
                <a:latin typeface="Helvetica" panose="020B0604020202020204"/>
                <a:cs typeface="Helvetica" panose="020B0604020202020204"/>
              </a:rPr>
              <a:t>Fraud Protect </a:t>
            </a:r>
          </a:p>
          <a:p>
            <a:endParaRPr lang="en-GB" sz="1600" dirty="0">
              <a:latin typeface="Helvetica" panose="020B0604020202020204"/>
              <a:cs typeface="Helvetica" panose="020B0604020202020204"/>
            </a:endParaRPr>
          </a:p>
          <a:p>
            <a:r>
              <a:rPr lang="en-GB" sz="1600" dirty="0">
                <a:latin typeface="Helvetica" panose="020B0604020202020204"/>
                <a:cs typeface="Helvetica" panose="020B0604020202020204"/>
              </a:rPr>
              <a:t>NEROCU Fraud Engagement Team Leaflets &amp; Flyers </a:t>
            </a:r>
          </a:p>
          <a:p>
            <a:endParaRPr lang="en-GB" sz="1600" dirty="0">
              <a:solidFill>
                <a:schemeClr val="dk1"/>
              </a:solidFill>
              <a:latin typeface="Helvetica" panose="020B0604020202020204"/>
              <a:cs typeface="Helvetica" panose="020B0604020202020204"/>
            </a:endParaRPr>
          </a:p>
          <a:p>
            <a:r>
              <a:rPr lang="en-GB" sz="1600" dirty="0">
                <a:latin typeface="Helvetica" panose="020B0604020202020204"/>
                <a:cs typeface="Helvetica" panose="020B0604020202020204"/>
              </a:rPr>
              <a:t>Attached to email…</a:t>
            </a:r>
          </a:p>
          <a:p>
            <a:endParaRPr lang="en-GB" sz="1600" dirty="0">
              <a:latin typeface="Helvetica" panose="020B0604020202020204"/>
              <a:cs typeface="Helvetica" panose="020B0604020202020204"/>
            </a:endParaRPr>
          </a:p>
          <a:p>
            <a:r>
              <a:rPr lang="en-GB" sz="1600" dirty="0">
                <a:latin typeface="Helvetica" panose="020B0604020202020204"/>
                <a:cs typeface="Helvetica" panose="020B0604020202020204"/>
              </a:rPr>
              <a:t>Fraud Checklist</a:t>
            </a:r>
          </a:p>
          <a:p>
            <a:r>
              <a:rPr lang="en-GB" sz="1600" dirty="0">
                <a:latin typeface="Helvetica" panose="020B0604020202020204"/>
                <a:cs typeface="Helvetica" panose="020B0604020202020204"/>
              </a:rPr>
              <a:t>Fraud – How to Report </a:t>
            </a:r>
          </a:p>
          <a:p>
            <a:pPr lvl="1"/>
            <a:endParaRPr lang="en-GB" sz="1200" dirty="0">
              <a:solidFill>
                <a:schemeClr val="dk1"/>
              </a:solidFill>
              <a:latin typeface="Helvetica" panose="020B0604020202020204"/>
              <a:cs typeface="Helvetica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398603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EB6662-7D99-4600-E8D5-08CDC6855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6">
            <a:extLst>
              <a:ext uri="{FF2B5EF4-FFF2-40B4-BE49-F238E27FC236}">
                <a16:creationId xmlns:a16="http://schemas.microsoft.com/office/drawing/2014/main" id="{E5FADCD5-7BCF-ABDD-218F-BBC3FEBC5116}"/>
              </a:ext>
            </a:extLst>
          </p:cNvPr>
          <p:cNvSpPr txBox="1"/>
          <p:nvPr/>
        </p:nvSpPr>
        <p:spPr>
          <a:xfrm>
            <a:off x="9537539" y="6644558"/>
            <a:ext cx="252920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cs typeface="Arial"/>
              </a:rPr>
              <a:t>OFFICIAL</a:t>
            </a:r>
            <a:r>
              <a:rPr kumimoji="0" lang="en-GB" sz="1200" b="0" i="0" u="none" strike="noStrike" kern="0" cap="none" spc="-7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cs typeface="Arial"/>
              </a:rPr>
              <a:t> November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cs typeface="Arial"/>
              </a:rPr>
              <a:t>202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cs typeface="Arial"/>
              </a:rPr>
              <a:t>5</a:t>
            </a:r>
            <a:r>
              <a:rPr kumimoji="0" sz="1200" b="0" i="0" u="none" strike="noStrike" kern="0" cap="none" spc="-4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cs typeface="Arial"/>
              </a:rPr>
              <a:t>NEROCU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B4680A-3300-8F87-6571-FFED1AAB97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4968" t="25935" r="8081" b="25327"/>
          <a:stretch>
            <a:fillRect/>
          </a:stretch>
        </p:blipFill>
        <p:spPr>
          <a:xfrm>
            <a:off x="149051" y="152400"/>
            <a:ext cx="5334000" cy="14963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D1A929-586C-08FE-913B-BEB41E6C4220}"/>
              </a:ext>
            </a:extLst>
          </p:cNvPr>
          <p:cNvSpPr txBox="1"/>
          <p:nvPr/>
        </p:nvSpPr>
        <p:spPr>
          <a:xfrm>
            <a:off x="1" y="1773274"/>
            <a:ext cx="12192000" cy="535531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fontAlgn="base"/>
            <a:endParaRPr lang="en-US" sz="2400" b="1" dirty="0">
              <a:solidFill>
                <a:srgbClr val="FF0000"/>
              </a:solidFill>
              <a:latin typeface="Helvetica" panose="020B0604020202020204"/>
              <a:cs typeface="Helvetica" panose="020B0604020202020204"/>
            </a:endParaRPr>
          </a:p>
          <a:p>
            <a:pPr fontAlgn="base"/>
            <a:r>
              <a:rPr lang="en-US" sz="2400" b="1" dirty="0">
                <a:solidFill>
                  <a:srgbClr val="FF0000"/>
                </a:solidFill>
                <a:latin typeface="Helvetica" panose="020B0604020202020204"/>
                <a:cs typeface="Helvetica" panose="020B0604020202020204"/>
              </a:rPr>
              <a:t>Report Fraud </a:t>
            </a:r>
            <a:r>
              <a:rPr lang="en-US" sz="2400" dirty="0">
                <a:solidFill>
                  <a:schemeClr val="bg1"/>
                </a:solidFill>
                <a:latin typeface="Helvetica" panose="020B0604020202020204"/>
                <a:cs typeface="Helvetica" panose="020B0604020202020204"/>
              </a:rPr>
              <a:t>has replaced Action Fraud, for use in England, Wales and Northern Ireland. </a:t>
            </a:r>
          </a:p>
          <a:p>
            <a:pPr fontAlgn="base"/>
            <a:endParaRPr lang="en-US" sz="2400" dirty="0">
              <a:solidFill>
                <a:schemeClr val="bg1"/>
              </a:solidFill>
              <a:latin typeface="Helvetica" panose="020B0604020202020204"/>
              <a:cs typeface="Helvetica" panose="020B0604020202020204"/>
            </a:endParaRPr>
          </a:p>
          <a:p>
            <a:pPr fontAlgn="base"/>
            <a:r>
              <a:rPr lang="en-US" sz="2400" dirty="0">
                <a:solidFill>
                  <a:schemeClr val="bg1"/>
                </a:solidFill>
                <a:latin typeface="Helvetica" panose="020B0604020202020204"/>
                <a:cs typeface="Helvetica" panose="020B0604020202020204"/>
              </a:rPr>
              <a:t>Anyone searching for how to report cyber crime or fraud, or trying to use Action Fraud, will, from 4 December 2025, be redirected to the new service, which can be reached directly online at reportfraud.police.uk or by calling 0300 123 2040.</a:t>
            </a:r>
          </a:p>
          <a:p>
            <a:pPr fontAlgn="base"/>
            <a:endParaRPr lang="en-US" sz="2400" dirty="0">
              <a:solidFill>
                <a:schemeClr val="bg1"/>
              </a:solidFill>
              <a:latin typeface="Helvetica" panose="020B0604020202020204"/>
              <a:cs typeface="Helvetica" panose="020B0604020202020204"/>
            </a:endParaRPr>
          </a:p>
          <a:p>
            <a:pPr fontAlgn="base"/>
            <a:r>
              <a:rPr lang="en-US" sz="2400" b="1" dirty="0">
                <a:solidFill>
                  <a:srgbClr val="FF0000"/>
                </a:solidFill>
                <a:latin typeface="Helvetica" panose="020B0604020202020204"/>
                <a:cs typeface="Helvetica" panose="020B0604020202020204"/>
              </a:rPr>
              <a:t>Report Fraud </a:t>
            </a:r>
            <a:r>
              <a:rPr lang="en-US" sz="2400" dirty="0">
                <a:solidFill>
                  <a:schemeClr val="bg1"/>
                </a:solidFill>
                <a:latin typeface="Helvetica" panose="020B0604020202020204"/>
                <a:cs typeface="Helvetica" panose="020B0604020202020204"/>
              </a:rPr>
              <a:t>will provide: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Helvetica" panose="020B0604020202020204"/>
                <a:cs typeface="Helvetica" panose="020B0604020202020204"/>
              </a:rPr>
              <a:t>A clear and simple reporting process to tell the police about cyber crime and fraud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Helvetica" panose="020B0604020202020204"/>
                <a:cs typeface="Helvetica" panose="020B0604020202020204"/>
              </a:rPr>
              <a:t>Guidance on what to report and how that information is used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Helvetica" panose="020B0604020202020204"/>
                <a:cs typeface="Helvetica" panose="020B0604020202020204"/>
              </a:rPr>
              <a:t>Further support information for victims</a:t>
            </a:r>
            <a:endParaRPr lang="en-GB" dirty="0">
              <a:solidFill>
                <a:schemeClr val="bg1"/>
              </a:solidFill>
              <a:latin typeface="Helvetica" panose="020B0604020202020204"/>
              <a:cs typeface="Helvetica" panose="020B0604020202020204"/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DA4DEB-9B34-0DEB-F18E-327BA43B0E35}"/>
              </a:ext>
            </a:extLst>
          </p:cNvPr>
          <p:cNvSpPr txBox="1"/>
          <p:nvPr/>
        </p:nvSpPr>
        <p:spPr>
          <a:xfrm>
            <a:off x="2438400" y="263772"/>
            <a:ext cx="9604549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Helvetica" panose="020B0604020202020204"/>
                <a:cs typeface="Helvetica" panose="020B0604020202020204"/>
              </a:rPr>
              <a:t>Tell the Police about Cyber Crime and Fraud</a:t>
            </a:r>
          </a:p>
          <a:p>
            <a:endParaRPr lang="en-US" sz="2800" dirty="0">
              <a:solidFill>
                <a:srgbClr val="FF0000"/>
              </a:solidFill>
              <a:latin typeface="Helvetica" panose="020B0604020202020204"/>
              <a:cs typeface="Helvetica" panose="020B0604020202020204"/>
            </a:endParaRPr>
          </a:p>
          <a:p>
            <a:r>
              <a:rPr lang="en-US" sz="2800" dirty="0">
                <a:solidFill>
                  <a:srgbClr val="FF0000"/>
                </a:solidFill>
                <a:latin typeface="Helvetica" panose="020B0604020202020204"/>
                <a:cs typeface="Helvetica" panose="020B0604020202020204"/>
                <a:hlinkClick r:id="rId4"/>
              </a:rPr>
              <a:t>www.reportfraud.police.uk</a:t>
            </a:r>
            <a:r>
              <a:rPr lang="en-US" sz="2800" dirty="0">
                <a:solidFill>
                  <a:srgbClr val="FF0000"/>
                </a:solidFill>
                <a:latin typeface="Helvetica" panose="020B0604020202020204"/>
                <a:cs typeface="Helvetica" panose="020B0604020202020204"/>
              </a:rPr>
              <a:t> or call 0300 123 2040</a:t>
            </a:r>
            <a:endParaRPr lang="en-GB" sz="2800" dirty="0">
              <a:solidFill>
                <a:srgbClr val="FF0000"/>
              </a:solidFill>
              <a:latin typeface="Helvetica" panose="020B0604020202020204"/>
              <a:cs typeface="Helvetica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504625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3B1BD87-8C44-8731-9CD4-96AA63D7F487}"/>
              </a:ext>
            </a:extLst>
          </p:cNvPr>
          <p:cNvGrpSpPr/>
          <p:nvPr/>
        </p:nvGrpSpPr>
        <p:grpSpPr>
          <a:xfrm>
            <a:off x="18393" y="-4119"/>
            <a:ext cx="12191980" cy="6856718"/>
            <a:chOff x="18393" y="-4119"/>
            <a:chExt cx="12191980" cy="6856718"/>
          </a:xfrm>
        </p:grpSpPr>
        <p:pic>
          <p:nvPicPr>
            <p:cNvPr id="3" name="Picture 2" descr="A poster of a hacker&#10;&#10;Description automatically generated">
              <a:extLst>
                <a:ext uri="{FF2B5EF4-FFF2-40B4-BE49-F238E27FC236}">
                  <a16:creationId xmlns:a16="http://schemas.microsoft.com/office/drawing/2014/main" id="{9F230B23-D870-BCA3-447C-635AE077ED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461"/>
            <a:stretch/>
          </p:blipFill>
          <p:spPr>
            <a:xfrm>
              <a:off x="18393" y="-4119"/>
              <a:ext cx="12191980" cy="6856718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D1B85E7-825A-687D-D8EA-8EF5B9E17585}"/>
                </a:ext>
              </a:extLst>
            </p:cNvPr>
            <p:cNvSpPr txBox="1"/>
            <p:nvPr/>
          </p:nvSpPr>
          <p:spPr>
            <a:xfrm>
              <a:off x="7391400" y="2057400"/>
              <a:ext cx="21336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Fraud in the UK is reported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AB0D60D-57A4-BA6A-B442-313D35D0448F}"/>
                </a:ext>
              </a:extLst>
            </p:cNvPr>
            <p:cNvSpPr txBox="1"/>
            <p:nvPr/>
          </p:nvSpPr>
          <p:spPr>
            <a:xfrm>
              <a:off x="9906000" y="2040194"/>
              <a:ext cx="2133600" cy="10156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Dial 159 </a:t>
              </a:r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(Stop Scams UK</a:t>
              </a:r>
            </a:p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Anti-Fraud Hotline)</a:t>
              </a:r>
            </a:p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An automated line which</a:t>
              </a:r>
            </a:p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Takes you through to your</a:t>
              </a:r>
            </a:p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Bank’s Fraud team .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EA0B5DD-85E4-BF7A-62A7-80DFBB2F1C5F}"/>
                </a:ext>
              </a:extLst>
            </p:cNvPr>
            <p:cNvSpPr txBox="1"/>
            <p:nvPr/>
          </p:nvSpPr>
          <p:spPr>
            <a:xfrm>
              <a:off x="7086600" y="5486400"/>
              <a:ext cx="25908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Forward Fraudulent emails to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F69613-FCD1-6E81-5471-0A75F9AFF587}"/>
                </a:ext>
              </a:extLst>
            </p:cNvPr>
            <p:cNvSpPr txBox="1"/>
            <p:nvPr/>
          </p:nvSpPr>
          <p:spPr>
            <a:xfrm>
              <a:off x="9905238" y="5612609"/>
              <a:ext cx="205740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Forward phone numbers </a:t>
              </a:r>
            </a:p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Sending you Fraudulent </a:t>
              </a:r>
            </a:p>
            <a:p>
              <a:r>
                <a:rPr lang="en-GB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Messages or calls to </a:t>
              </a:r>
              <a:r>
                <a:rPr lang="en-GB" sz="12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7726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28CDEE2-7CAB-25BC-154D-7AAAD6AC8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393" y="4800600"/>
              <a:ext cx="2191407" cy="17526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EBEAA59-0033-57C4-0570-8560404759C0}"/>
                </a:ext>
              </a:extLst>
            </p:cNvPr>
            <p:cNvSpPr txBox="1"/>
            <p:nvPr/>
          </p:nvSpPr>
          <p:spPr>
            <a:xfrm>
              <a:off x="7162800" y="2057400"/>
              <a:ext cx="2590800" cy="269304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300" dirty="0">
                  <a:latin typeface="Helvetica" panose="020B0604020202020204"/>
                  <a:cs typeface="Helvetica" panose="020B0604020202020204"/>
                </a:rPr>
                <a:t>Every Report Counts</a:t>
              </a:r>
            </a:p>
            <a:p>
              <a:endParaRPr lang="en-GB" sz="1300" dirty="0">
                <a:latin typeface="Helvetica" panose="020B0604020202020204"/>
                <a:cs typeface="Helvetica" panose="020B0604020202020204"/>
              </a:endParaRPr>
            </a:p>
            <a:p>
              <a:r>
                <a:rPr lang="en-GB" sz="1300" dirty="0">
                  <a:latin typeface="Helvetica" panose="020B0604020202020204"/>
                  <a:cs typeface="Helvetica" panose="020B0604020202020204"/>
                </a:rPr>
                <a:t>All Fraud in the UK is reported to the police at Report Fraud by phone or online:</a:t>
              </a:r>
            </a:p>
            <a:p>
              <a:r>
                <a:rPr lang="en-GB" sz="1300" b="1" dirty="0">
                  <a:latin typeface="Helvetica" panose="020B0604020202020204"/>
                  <a:cs typeface="Helvetica" panose="020B0604020202020204"/>
                </a:rPr>
                <a:t>www.reportfraud.police.uk</a:t>
              </a:r>
            </a:p>
            <a:p>
              <a:r>
                <a:rPr lang="en-GB" sz="1300" b="1" dirty="0">
                  <a:latin typeface="Helvetica" panose="020B0604020202020204"/>
                  <a:cs typeface="Helvetica" panose="020B0604020202020204"/>
                </a:rPr>
                <a:t>0300 123 2040</a:t>
              </a:r>
            </a:p>
            <a:p>
              <a:endParaRPr lang="en-GB" sz="1300" b="1" dirty="0">
                <a:latin typeface="Helvetica" panose="020B0604020202020204"/>
                <a:cs typeface="Helvetica" panose="020B0604020202020204"/>
              </a:endParaRPr>
            </a:p>
            <a:p>
              <a:r>
                <a:rPr lang="en-GB" sz="1300" dirty="0">
                  <a:latin typeface="Helvetica" panose="020B0604020202020204"/>
                  <a:cs typeface="Helvetica" panose="020B0604020202020204"/>
                </a:rPr>
                <a:t>Report Fraud is the central reporting point for all reports of fraud, your local police force will be informed by Report Fraud</a:t>
              </a:r>
            </a:p>
            <a:p>
              <a:endParaRPr lang="en-GB" sz="1300" dirty="0">
                <a:latin typeface="Helvetica" panose="020B0604020202020204"/>
                <a:cs typeface="Helvetica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229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24439</TotalTime>
  <Words>612</Words>
  <Application>Microsoft Macintosh PowerPoint</Application>
  <PresentationFormat>Widescreen</PresentationFormat>
  <Paragraphs>128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</vt:lpstr>
      <vt:lpstr>Office Theme</vt:lpstr>
      <vt:lpstr> Emerging Trends &amp; Campaigns – June 2026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Turner</dc:creator>
  <cp:lastModifiedBy>Anne Llewellyn</cp:lastModifiedBy>
  <cp:revision>850</cp:revision>
  <dcterms:created xsi:type="dcterms:W3CDTF">2023-07-17T07:34:00Z</dcterms:created>
  <dcterms:modified xsi:type="dcterms:W3CDTF">2026-06-03T12:15:05Z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2023-07-17T00:00:00Z</vt:filetime>
  </property>
  <property fmtid="{D5CDD505-2E9C-101B-9397-08002B2CF9AE}" pid="5" name="MSIP_Label_8eaa0aa9-7845-4268-8f65-90cf4ea80712_ActionId">
    <vt:lpwstr>0b84f2bc-507d-4109-8555-14de024d05d8</vt:lpwstr>
  </property>
  <property fmtid="{D5CDD505-2E9C-101B-9397-08002B2CF9AE}" pid="6" name="MSIP_Label_8eaa0aa9-7845-4268-8f65-90cf4ea80712_ContentBits">
    <vt:lpwstr>0</vt:lpwstr>
  </property>
  <property fmtid="{D5CDD505-2E9C-101B-9397-08002B2CF9AE}" pid="7" name="MSIP_Label_8eaa0aa9-7845-4268-8f65-90cf4ea80712_Enabled">
    <vt:lpwstr>true</vt:lpwstr>
  </property>
  <property fmtid="{D5CDD505-2E9C-101B-9397-08002B2CF9AE}" pid="8" name="MSIP_Label_8eaa0aa9-7845-4268-8f65-90cf4ea80712_Method">
    <vt:lpwstr>Standard</vt:lpwstr>
  </property>
  <property fmtid="{D5CDD505-2E9C-101B-9397-08002B2CF9AE}" pid="9" name="MSIP_Label_8eaa0aa9-7845-4268-8f65-90cf4ea80712_Name">
    <vt:lpwstr>OFFICIAL</vt:lpwstr>
  </property>
  <property fmtid="{D5CDD505-2E9C-101B-9397-08002B2CF9AE}" pid="10" name="MSIP_Label_8eaa0aa9-7845-4268-8f65-90cf4ea80712_SetDate">
    <vt:lpwstr>2023-07-03T13:55:47Z</vt:lpwstr>
  </property>
  <property fmtid="{D5CDD505-2E9C-101B-9397-08002B2CF9AE}" pid="11" name="MSIP_Label_8eaa0aa9-7845-4268-8f65-90cf4ea80712_SiteId">
    <vt:lpwstr>4bed7fe3-f410-4076-9052-b7b894eafffe</vt:lpwstr>
  </property>
  <property fmtid="{D5CDD505-2E9C-101B-9397-08002B2CF9AE}" pid="12" name="Producer">
    <vt:lpwstr>Microsoft® PowerPoint® for Microsoft 365</vt:lpwstr>
  </property>
</Properties>
</file>